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6"/>
  </p:notesMasterIdLst>
  <p:sldIdLst>
    <p:sldId id="294" r:id="rId5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ohn Oliveira" initials="JO" lastIdx="2" clrIdx="0">
    <p:extLst>
      <p:ext uri="{19B8F6BF-5375-455C-9EA6-DF929625EA0E}">
        <p15:presenceInfo xmlns:p15="http://schemas.microsoft.com/office/powerpoint/2012/main" userId="John Oliveir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3459"/>
    <a:srgbClr val="D9D8D6"/>
    <a:srgbClr val="000000"/>
    <a:srgbClr val="777777"/>
    <a:srgbClr val="BB7D3E"/>
    <a:srgbClr val="DFA35A"/>
    <a:srgbClr val="443957"/>
    <a:srgbClr val="2EA494"/>
    <a:srgbClr val="E8A5C6"/>
    <a:srgbClr val="EAAC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103889A-B0B3-49D3-B18D-41D1E9D90187}" v="29" dt="2024-09-26T13:45:24.27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543" autoAdjust="0"/>
    <p:restoredTop sz="88140" autoAdjust="0"/>
  </p:normalViewPr>
  <p:slideViewPr>
    <p:cSldViewPr snapToGrid="0">
      <p:cViewPr varScale="1">
        <p:scale>
          <a:sx n="114" d="100"/>
          <a:sy n="114" d="100"/>
        </p:scale>
        <p:origin x="13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9CD15D-77ED-4581-AD5A-AD40F1D7E558}" type="datetimeFigureOut">
              <a:rPr lang="pt-BR" smtClean="0"/>
              <a:t>26/09/2024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38B292-4E72-4B72-87F9-EF819526C97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198790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1A8B8-DB8A-4D53-A373-196F8F4DB12D}" type="datetimeFigureOut">
              <a:rPr lang="pt-BR" smtClean="0"/>
              <a:t>26/09/2024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FB07C-1C54-4B0D-AEEB-DEFEE28C1A6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32960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1A8B8-DB8A-4D53-A373-196F8F4DB12D}" type="datetimeFigureOut">
              <a:rPr lang="pt-BR" smtClean="0"/>
              <a:t>26/09/2024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FB07C-1C54-4B0D-AEEB-DEFEE28C1A6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442823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1A8B8-DB8A-4D53-A373-196F8F4DB12D}" type="datetimeFigureOut">
              <a:rPr lang="pt-BR" smtClean="0"/>
              <a:t>26/09/2024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FB07C-1C54-4B0D-AEEB-DEFEE28C1A6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8506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1A8B8-DB8A-4D53-A373-196F8F4DB12D}" type="datetimeFigureOut">
              <a:rPr lang="pt-BR" smtClean="0"/>
              <a:t>26/09/2024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FB07C-1C54-4B0D-AEEB-DEFEE28C1A6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131850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1A8B8-DB8A-4D53-A373-196F8F4DB12D}" type="datetimeFigureOut">
              <a:rPr lang="pt-BR" smtClean="0"/>
              <a:t>26/09/2024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FB07C-1C54-4B0D-AEEB-DEFEE28C1A6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15622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1A8B8-DB8A-4D53-A373-196F8F4DB12D}" type="datetimeFigureOut">
              <a:rPr lang="pt-BR" smtClean="0"/>
              <a:t>26/09/2024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FB07C-1C54-4B0D-AEEB-DEFEE28C1A6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61842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1A8B8-DB8A-4D53-A373-196F8F4DB12D}" type="datetimeFigureOut">
              <a:rPr lang="pt-BR" smtClean="0"/>
              <a:t>26/09/2024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FB07C-1C54-4B0D-AEEB-DEFEE28C1A6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09649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1A8B8-DB8A-4D53-A373-196F8F4DB12D}" type="datetimeFigureOut">
              <a:rPr lang="pt-BR" smtClean="0"/>
              <a:t>26/09/2024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FB07C-1C54-4B0D-AEEB-DEFEE28C1A6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9482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1A8B8-DB8A-4D53-A373-196F8F4DB12D}" type="datetimeFigureOut">
              <a:rPr lang="pt-BR" smtClean="0"/>
              <a:t>26/09/2024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FB07C-1C54-4B0D-AEEB-DEFEE28C1A6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208654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1A8B8-DB8A-4D53-A373-196F8F4DB12D}" type="datetimeFigureOut">
              <a:rPr lang="pt-BR" smtClean="0"/>
              <a:t>26/09/2024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FB07C-1C54-4B0D-AEEB-DEFEE28C1A6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896583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1A8B8-DB8A-4D53-A373-196F8F4DB12D}" type="datetimeFigureOut">
              <a:rPr lang="pt-BR" smtClean="0"/>
              <a:t>26/09/2024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FB07C-1C54-4B0D-AEEB-DEFEE28C1A6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9363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F1A8B8-DB8A-4D53-A373-196F8F4DB12D}" type="datetimeFigureOut">
              <a:rPr lang="pt-BR" smtClean="0"/>
              <a:t>26/09/2024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FB07C-1C54-4B0D-AEEB-DEFEE28C1A6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7192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CaixaDeTexto 77"/>
          <p:cNvSpPr txBox="1"/>
          <p:nvPr/>
        </p:nvSpPr>
        <p:spPr>
          <a:xfrm>
            <a:off x="5142535" y="2108545"/>
            <a:ext cx="264445" cy="2709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300"/>
              </a:lnSpc>
            </a:pPr>
            <a:r>
              <a:rPr lang="pt-BR" sz="1600" b="1" dirty="0">
                <a:solidFill>
                  <a:schemeClr val="bg1"/>
                </a:solidFill>
                <a:latin typeface="Libre Baskerville" panose="02000000000000000000" pitchFamily="2" charset="0"/>
                <a:ea typeface="Roboto Slab" pitchFamily="2" charset="0"/>
                <a:cs typeface="Benne" pitchFamily="2" charset="0"/>
              </a:rPr>
              <a:t>2</a:t>
            </a:r>
          </a:p>
        </p:txBody>
      </p:sp>
      <p:sp>
        <p:nvSpPr>
          <p:cNvPr id="32" name="Retângulo 31">
            <a:extLst>
              <a:ext uri="{FF2B5EF4-FFF2-40B4-BE49-F238E27FC236}">
                <a16:creationId xmlns:a16="http://schemas.microsoft.com/office/drawing/2014/main" id="{8A9E82F8-C8CC-4F06-BDD6-51A9FC95B024}"/>
              </a:ext>
            </a:extLst>
          </p:cNvPr>
          <p:cNvSpPr/>
          <p:nvPr/>
        </p:nvSpPr>
        <p:spPr>
          <a:xfrm>
            <a:off x="0" y="0"/>
            <a:ext cx="9906000" cy="2523529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/>
              <a:t>PROCESSO SELETIVO PARA CONTRATAÇÃO DE BOLSISTA PARA SEÇÃO DE APOIO A PUBLICAÇÕES CIENTÍFICAS PERIÓDICAS</a:t>
            </a:r>
          </a:p>
          <a:p>
            <a:pPr algn="ctr"/>
            <a:r>
              <a:rPr lang="pt-BR" sz="1200" dirty="0"/>
              <a:t>EDITAL 2024.1 </a:t>
            </a:r>
          </a:p>
        </p:txBody>
      </p:sp>
      <p:sp>
        <p:nvSpPr>
          <p:cNvPr id="45" name="CaixaDeTexto 44">
            <a:extLst>
              <a:ext uri="{FF2B5EF4-FFF2-40B4-BE49-F238E27FC236}">
                <a16:creationId xmlns:a16="http://schemas.microsoft.com/office/drawing/2014/main" id="{602F5E1B-9DE6-47A6-97E8-C3861E66B9F3}"/>
              </a:ext>
            </a:extLst>
          </p:cNvPr>
          <p:cNvSpPr txBox="1"/>
          <p:nvPr/>
        </p:nvSpPr>
        <p:spPr>
          <a:xfrm>
            <a:off x="3192965" y="4140049"/>
            <a:ext cx="1117374" cy="297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300"/>
              </a:lnSpc>
            </a:pPr>
            <a:r>
              <a:rPr lang="pt-BR" sz="2400" b="1" dirty="0">
                <a:solidFill>
                  <a:schemeClr val="bg1"/>
                </a:solidFill>
                <a:latin typeface="Libre Baskerville" panose="02000000000000000000" pitchFamily="2" charset="0"/>
                <a:ea typeface="Roboto Slab" pitchFamily="2" charset="0"/>
                <a:cs typeface="Benne" pitchFamily="2" charset="0"/>
              </a:rPr>
              <a:t>6.1</a:t>
            </a:r>
            <a:r>
              <a:rPr lang="pt-BR" sz="1600" b="1" dirty="0">
                <a:solidFill>
                  <a:schemeClr val="bg1"/>
                </a:solidFill>
                <a:latin typeface="Libre Baskerville" panose="02000000000000000000" pitchFamily="2" charset="0"/>
                <a:ea typeface="Roboto Slab" pitchFamily="2" charset="0"/>
                <a:cs typeface="Benne" pitchFamily="2" charset="0"/>
              </a:rPr>
              <a:t>.</a:t>
            </a:r>
          </a:p>
        </p:txBody>
      </p:sp>
      <p:sp>
        <p:nvSpPr>
          <p:cNvPr id="49" name="CaixaDeTexto 48">
            <a:extLst>
              <a:ext uri="{FF2B5EF4-FFF2-40B4-BE49-F238E27FC236}">
                <a16:creationId xmlns:a16="http://schemas.microsoft.com/office/drawing/2014/main" id="{EE1F3DC4-F416-4D17-A585-5830830CBA7F}"/>
              </a:ext>
            </a:extLst>
          </p:cNvPr>
          <p:cNvSpPr txBox="1"/>
          <p:nvPr/>
        </p:nvSpPr>
        <p:spPr>
          <a:xfrm>
            <a:off x="3238626" y="5760742"/>
            <a:ext cx="1117374" cy="297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300"/>
              </a:lnSpc>
            </a:pPr>
            <a:r>
              <a:rPr lang="pt-BR" sz="2400" b="1" dirty="0">
                <a:solidFill>
                  <a:schemeClr val="bg1"/>
                </a:solidFill>
                <a:latin typeface="Libre Baskerville" panose="02000000000000000000" pitchFamily="2" charset="0"/>
                <a:ea typeface="Roboto Slab" pitchFamily="2" charset="0"/>
                <a:cs typeface="Benne" pitchFamily="2" charset="0"/>
              </a:rPr>
              <a:t>6.2</a:t>
            </a:r>
            <a:r>
              <a:rPr lang="pt-BR" sz="1600" b="1" dirty="0">
                <a:solidFill>
                  <a:schemeClr val="bg1"/>
                </a:solidFill>
                <a:latin typeface="Libre Baskerville" panose="02000000000000000000" pitchFamily="2" charset="0"/>
                <a:ea typeface="Roboto Slab" pitchFamily="2" charset="0"/>
                <a:cs typeface="Benne" pitchFamily="2" charset="0"/>
              </a:rPr>
              <a:t>.</a:t>
            </a:r>
          </a:p>
        </p:txBody>
      </p:sp>
      <p:sp>
        <p:nvSpPr>
          <p:cNvPr id="22" name="CaixaDeTexto 21">
            <a:extLst>
              <a:ext uri="{FF2B5EF4-FFF2-40B4-BE49-F238E27FC236}">
                <a16:creationId xmlns:a16="http://schemas.microsoft.com/office/drawing/2014/main" id="{01401921-9AC9-40A1-A76D-731ACEDD923D}"/>
              </a:ext>
            </a:extLst>
          </p:cNvPr>
          <p:cNvSpPr txBox="1"/>
          <p:nvPr/>
        </p:nvSpPr>
        <p:spPr>
          <a:xfrm>
            <a:off x="3199527" y="196312"/>
            <a:ext cx="3506946" cy="7463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700"/>
              </a:lnSpc>
            </a:pPr>
            <a:r>
              <a:rPr lang="pt-BR" sz="1100" dirty="0">
                <a:solidFill>
                  <a:schemeClr val="bg1"/>
                </a:solidFill>
                <a:ea typeface="Roboto Slab" pitchFamily="2" charset="0"/>
                <a:cs typeface="Benne" pitchFamily="2" charset="0"/>
              </a:rPr>
              <a:t>UNIVERSIDADE FEDERAL DO PARANÁ</a:t>
            </a:r>
          </a:p>
          <a:p>
            <a:pPr algn="ctr">
              <a:lnSpc>
                <a:spcPts val="1700"/>
              </a:lnSpc>
            </a:pPr>
            <a:r>
              <a:rPr lang="pt-BR" sz="1100" dirty="0">
                <a:solidFill>
                  <a:schemeClr val="bg1"/>
                </a:solidFill>
                <a:ea typeface="Roboto Slab" pitchFamily="2" charset="0"/>
                <a:cs typeface="Benne" pitchFamily="2" charset="0"/>
              </a:rPr>
              <a:t>Sistemas de Bibliotecas</a:t>
            </a:r>
          </a:p>
          <a:p>
            <a:pPr algn="ctr">
              <a:lnSpc>
                <a:spcPts val="1700"/>
              </a:lnSpc>
            </a:pPr>
            <a:r>
              <a:rPr lang="pt-BR" sz="1100" dirty="0">
                <a:solidFill>
                  <a:schemeClr val="bg1"/>
                </a:solidFill>
                <a:ea typeface="Roboto Slab" pitchFamily="2" charset="0"/>
                <a:cs typeface="Benne" pitchFamily="2" charset="0"/>
              </a:rPr>
              <a:t>Seção de Apoio a Publicações Científicas Periódicas</a:t>
            </a:r>
          </a:p>
        </p:txBody>
      </p:sp>
      <p:sp>
        <p:nvSpPr>
          <p:cNvPr id="24" name="CaixaDeTexto 23">
            <a:extLst>
              <a:ext uri="{FF2B5EF4-FFF2-40B4-BE49-F238E27FC236}">
                <a16:creationId xmlns:a16="http://schemas.microsoft.com/office/drawing/2014/main" id="{6AA7DB95-C74D-42BE-9EC8-7701560A970E}"/>
              </a:ext>
            </a:extLst>
          </p:cNvPr>
          <p:cNvSpPr txBox="1"/>
          <p:nvPr/>
        </p:nvSpPr>
        <p:spPr>
          <a:xfrm>
            <a:off x="423949" y="1593771"/>
            <a:ext cx="9247987" cy="46166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just"/>
            <a:r>
              <a:rPr lang="pt-BR" sz="1200" dirty="0">
                <a:solidFill>
                  <a:schemeClr val="bg1"/>
                </a:solidFill>
              </a:rPr>
              <a:t>Considerando o Edital de Seleção de Bolsistas para Seção de Apoio a Publicações Científicas Periódicas - 2024.1, publicamos a </a:t>
            </a:r>
            <a:r>
              <a:rPr lang="pt-BR" sz="1200" b="1" dirty="0">
                <a:solidFill>
                  <a:schemeClr val="bg1"/>
                </a:solidFill>
              </a:rPr>
              <a:t>CONVOCAÇÃO</a:t>
            </a:r>
            <a:r>
              <a:rPr lang="pt-BR" sz="1200" dirty="0">
                <a:solidFill>
                  <a:schemeClr val="bg1"/>
                </a:solidFill>
              </a:rPr>
              <a:t> para realização da </a:t>
            </a:r>
            <a:r>
              <a:rPr lang="pt-BR" sz="1200" b="1" dirty="0">
                <a:solidFill>
                  <a:schemeClr val="bg1"/>
                </a:solidFill>
              </a:rPr>
              <a:t>PROVA PRÁTICA DE DIAGRAMAÇÃO </a:t>
            </a:r>
            <a:r>
              <a:rPr lang="pt-BR" sz="1200" dirty="0">
                <a:solidFill>
                  <a:schemeClr val="bg1"/>
                </a:solidFill>
              </a:rPr>
              <a:t>no dia: 30 de setembro, conforme a seguir: </a:t>
            </a: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0996750"/>
              </p:ext>
            </p:extLst>
          </p:nvPr>
        </p:nvGraphicFramePr>
        <p:xfrm>
          <a:off x="3302001" y="2675455"/>
          <a:ext cx="6603999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2348">
                  <a:extLst>
                    <a:ext uri="{9D8B030D-6E8A-4147-A177-3AD203B41FA5}">
                      <a16:colId xmlns:a16="http://schemas.microsoft.com/office/drawing/2014/main" val="2365158043"/>
                    </a:ext>
                  </a:extLst>
                </a:gridCol>
                <a:gridCol w="2660073">
                  <a:extLst>
                    <a:ext uri="{9D8B030D-6E8A-4147-A177-3AD203B41FA5}">
                      <a16:colId xmlns:a16="http://schemas.microsoft.com/office/drawing/2014/main" val="2602452243"/>
                    </a:ext>
                  </a:extLst>
                </a:gridCol>
                <a:gridCol w="1756756">
                  <a:extLst>
                    <a:ext uri="{9D8B030D-6E8A-4147-A177-3AD203B41FA5}">
                      <a16:colId xmlns:a16="http://schemas.microsoft.com/office/drawing/2014/main" val="1119100483"/>
                    </a:ext>
                  </a:extLst>
                </a:gridCol>
                <a:gridCol w="1864822">
                  <a:extLst>
                    <a:ext uri="{9D8B030D-6E8A-4147-A177-3AD203B41FA5}">
                      <a16:colId xmlns:a16="http://schemas.microsoft.com/office/drawing/2014/main" val="41189309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pt-BR" sz="1400" dirty="0"/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NOME</a:t>
                      </a:r>
                      <a:r>
                        <a:rPr lang="pt-BR" sz="1400" baseline="0" dirty="0"/>
                        <a:t> DO CANDIDATO </a:t>
                      </a:r>
                      <a:endParaRPr lang="pt-BR" sz="1400" dirty="0"/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DATA</a:t>
                      </a: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HORÁRIO</a:t>
                      </a: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01491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200" b="1" dirty="0">
                          <a:solidFill>
                            <a:srgbClr val="002060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0" i="0" u="none" strike="noStrike" baseline="0" noProof="0" dirty="0">
                          <a:solidFill>
                            <a:srgbClr val="002060"/>
                          </a:solidFill>
                          <a:latin typeface="Calibri"/>
                        </a:rPr>
                        <a:t>SOPHIA ISABELLA MARTINEZ</a:t>
                      </a:r>
                      <a:endParaRPr lang="pt-BR" sz="1200" b="0" i="0" u="none" strike="noStrike" baseline="0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>
                          <a:solidFill>
                            <a:srgbClr val="002060"/>
                          </a:solidFill>
                        </a:rPr>
                        <a:t>30/09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>
                          <a:solidFill>
                            <a:srgbClr val="002060"/>
                          </a:solidFill>
                        </a:rPr>
                        <a:t>Das 14h ás 16h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62095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200" b="1" dirty="0">
                          <a:solidFill>
                            <a:srgbClr val="002060"/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0" i="0" u="none" strike="noStrike" noProof="0" dirty="0">
                          <a:solidFill>
                            <a:srgbClr val="002060"/>
                          </a:solidFill>
                        </a:rPr>
                        <a:t>LAÍS FURUHATA SIQUEIRA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>
                          <a:solidFill>
                            <a:srgbClr val="002060"/>
                          </a:solidFill>
                        </a:rPr>
                        <a:t>30/09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200" b="0" i="0" u="none" strike="noStrike" noProof="0" dirty="0">
                          <a:solidFill>
                            <a:srgbClr val="002060"/>
                          </a:solidFill>
                          <a:latin typeface="Calibri"/>
                        </a:rPr>
                        <a:t>Das 14h ás 16h</a:t>
                      </a:r>
                      <a:endParaRPr lang="pt-BR" sz="1200" b="0" i="0" u="none" strike="noStrike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4216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200" b="1" dirty="0">
                          <a:solidFill>
                            <a:srgbClr val="002060"/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12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12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12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42518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200" b="1" dirty="0">
                          <a:solidFill>
                            <a:srgbClr val="002060"/>
                          </a:solidFill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12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12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12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49194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200" b="1" dirty="0">
                          <a:solidFill>
                            <a:srgbClr val="002060"/>
                          </a:solidFill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12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12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12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92961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200" b="1" dirty="0">
                          <a:solidFill>
                            <a:srgbClr val="002060"/>
                          </a:solidFill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12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12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12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17774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200" b="1" dirty="0">
                          <a:solidFill>
                            <a:srgbClr val="002060"/>
                          </a:solidFill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12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12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12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45608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200" b="1" dirty="0">
                          <a:solidFill>
                            <a:srgbClr val="002060"/>
                          </a:solidFill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12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12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12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46711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200" b="1" dirty="0">
                          <a:solidFill>
                            <a:srgbClr val="002060"/>
                          </a:solidFill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12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12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12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9053491"/>
                  </a:ext>
                </a:extLst>
              </a:tr>
            </a:tbl>
          </a:graphicData>
        </a:graphic>
      </p:graphicFrame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8674691"/>
              </p:ext>
            </p:extLst>
          </p:nvPr>
        </p:nvGraphicFramePr>
        <p:xfrm>
          <a:off x="0" y="2671837"/>
          <a:ext cx="3302001" cy="37156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02001">
                  <a:extLst>
                    <a:ext uri="{9D8B030D-6E8A-4147-A177-3AD203B41FA5}">
                      <a16:colId xmlns:a16="http://schemas.microsoft.com/office/drawing/2014/main" val="1516204093"/>
                    </a:ext>
                  </a:extLst>
                </a:gridCol>
              </a:tblGrid>
              <a:tr h="3715636">
                <a:tc>
                  <a:txBody>
                    <a:bodyPr/>
                    <a:lstStyle/>
                    <a:p>
                      <a:pPr algn="ctr"/>
                      <a:endParaRPr lang="pt-BR" sz="1400" u="sng" dirty="0"/>
                    </a:p>
                    <a:p>
                      <a:pPr algn="ctr"/>
                      <a:endParaRPr lang="pt-BR" sz="1400" u="sng" dirty="0"/>
                    </a:p>
                    <a:p>
                      <a:pPr algn="ctr"/>
                      <a:r>
                        <a:rPr lang="pt-BR" sz="1400" u="sng" dirty="0"/>
                        <a:t>INFORMAÇÕES</a:t>
                      </a:r>
                      <a:r>
                        <a:rPr lang="pt-BR" sz="1400" u="sng" baseline="0" dirty="0"/>
                        <a:t> PARA PROVA PRÁTICA</a:t>
                      </a:r>
                    </a:p>
                    <a:p>
                      <a:pPr algn="ctr"/>
                      <a:endParaRPr lang="pt-BR" sz="1400" u="sng" baseline="0" dirty="0"/>
                    </a:p>
                    <a:p>
                      <a:pPr algn="ctr"/>
                      <a:endParaRPr lang="pt-BR" sz="1400" u="sng" baseline="0" dirty="0"/>
                    </a:p>
                    <a:p>
                      <a:pPr algn="l"/>
                      <a:r>
                        <a:rPr lang="pt-BR" sz="1200" u="none" baseline="0" dirty="0"/>
                        <a:t>Local: </a:t>
                      </a:r>
                      <a:r>
                        <a:rPr lang="pt-BR" sz="1200" b="0" u="none" baseline="0" dirty="0"/>
                        <a:t>Biblioteca Central </a:t>
                      </a:r>
                    </a:p>
                    <a:p>
                      <a:pPr algn="ctr"/>
                      <a:endParaRPr lang="pt-BR" sz="1200" u="sng" baseline="0" dirty="0"/>
                    </a:p>
                    <a:p>
                      <a:pPr algn="just"/>
                      <a:r>
                        <a:rPr lang="pt-BR" sz="1200" u="none" baseline="0" dirty="0"/>
                        <a:t>Endereço: </a:t>
                      </a:r>
                      <a:r>
                        <a:rPr lang="pt-BR" sz="1200" b="0" u="none" baseline="0" dirty="0"/>
                        <a:t>Rua General Carneiro, 370/380 - Centro, Curitiba – PR.</a:t>
                      </a:r>
                    </a:p>
                    <a:p>
                      <a:pPr algn="just"/>
                      <a:r>
                        <a:rPr lang="pt-BR" sz="1200" b="0" u="none" baseline="0" dirty="0"/>
                        <a:t>Seção de Apoio a Publicações Científicas Periódicas.</a:t>
                      </a:r>
                    </a:p>
                    <a:p>
                      <a:pPr algn="just"/>
                      <a:r>
                        <a:rPr lang="pt-BR" sz="1200" b="1" u="none" baseline="0" dirty="0"/>
                        <a:t>Contato: </a:t>
                      </a:r>
                      <a:r>
                        <a:rPr lang="pt-BR" sz="1200" b="0" u="none" baseline="0" dirty="0"/>
                        <a:t>Daniela </a:t>
                      </a:r>
                      <a:r>
                        <a:rPr lang="pt-BR" sz="1200" b="0" u="none" baseline="0" dirty="0" err="1"/>
                        <a:t>Stubert</a:t>
                      </a:r>
                      <a:endParaRPr lang="pt-BR" sz="1200" b="0" u="none" baseline="0" dirty="0"/>
                    </a:p>
                    <a:p>
                      <a:pPr algn="just"/>
                      <a:endParaRPr lang="pt-BR" sz="1200" b="0" u="none" baseline="0" dirty="0"/>
                    </a:p>
                    <a:p>
                      <a:pPr algn="just"/>
                      <a:endParaRPr lang="pt-BR" sz="1200" b="0" u="none" baseline="0" dirty="0"/>
                    </a:p>
                    <a:p>
                      <a:pPr algn="just"/>
                      <a:r>
                        <a:rPr lang="pt-BR" sz="1200" b="1" u="none" baseline="0" dirty="0"/>
                        <a:t>Tempo de duração da prova</a:t>
                      </a:r>
                      <a:r>
                        <a:rPr lang="pt-BR" sz="1200" b="0" u="none" baseline="0" dirty="0"/>
                        <a:t>: 2 horas</a:t>
                      </a: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5906557"/>
                  </a:ext>
                </a:extLst>
              </a:tr>
            </a:tbl>
          </a:graphicData>
        </a:graphic>
      </p:graphicFrame>
      <p:sp>
        <p:nvSpPr>
          <p:cNvPr id="2" name="CaixaDeTexto 1">
            <a:extLst>
              <a:ext uri="{FF2B5EF4-FFF2-40B4-BE49-F238E27FC236}">
                <a16:creationId xmlns:a16="http://schemas.microsoft.com/office/drawing/2014/main" id="{A73A8E5E-D92A-36DE-331E-CCD41CECFAC9}"/>
              </a:ext>
            </a:extLst>
          </p:cNvPr>
          <p:cNvSpPr txBox="1"/>
          <p:nvPr/>
        </p:nvSpPr>
        <p:spPr>
          <a:xfrm>
            <a:off x="7641345" y="54177"/>
            <a:ext cx="2245375" cy="29309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>
              <a:lnSpc>
                <a:spcPts val="1700"/>
              </a:lnSpc>
            </a:pPr>
            <a:r>
              <a:rPr lang="pt-BR" sz="1100" dirty="0">
                <a:solidFill>
                  <a:schemeClr val="bg1"/>
                </a:solidFill>
                <a:ea typeface="Roboto Slab"/>
              </a:rPr>
              <a:t>Curitiba, 26 de setembro de 2024.</a:t>
            </a:r>
          </a:p>
        </p:txBody>
      </p:sp>
    </p:spTree>
    <p:extLst>
      <p:ext uri="{BB962C8B-B14F-4D97-AF65-F5344CB8AC3E}">
        <p14:creationId xmlns:p14="http://schemas.microsoft.com/office/powerpoint/2010/main" val="329331543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DDB28A20767D4E418DEE9F59DA10F9B6" ma:contentTypeVersion="19" ma:contentTypeDescription="Crie um novo documento." ma:contentTypeScope="" ma:versionID="161bbd4cbcbd1c8631e2c252533e8555">
  <xsd:schema xmlns:xsd="http://www.w3.org/2001/XMLSchema" xmlns:xs="http://www.w3.org/2001/XMLSchema" xmlns:p="http://schemas.microsoft.com/office/2006/metadata/properties" xmlns:ns2="51f0943d-53db-4283-83e7-6015cb1eab34" xmlns:ns3="906ce781-ddc8-40d1-b448-e066ef62811a" targetNamespace="http://schemas.microsoft.com/office/2006/metadata/properties" ma:root="true" ma:fieldsID="e2ad4941ad9e41217b990eb62941c293" ns2:_="" ns3:_="">
    <xsd:import namespace="51f0943d-53db-4283-83e7-6015cb1eab34"/>
    <xsd:import namespace="906ce781-ddc8-40d1-b448-e066ef62811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TaxCatchAll" minOccurs="0"/>
                <xsd:element ref="ns2:lcf76f155ced4ddcb4097134ff3c332f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1f0943d-53db-4283-83e7-6015cb1eab3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8" nillable="true" ma:taxonomy="true" ma:internalName="lcf76f155ced4ddcb4097134ff3c332f" ma:taxonomyFieldName="MediaServiceImageTags" ma:displayName="Marcações de imagem" ma:readOnly="false" ma:fieldId="{5cf76f15-5ced-4ddc-b409-7134ff3c332f}" ma:taxonomyMulti="true" ma:sspId="a5e3a396-6ff9-41c4-9ea6-a3ac188d4dd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6ce781-ddc8-40d1-b448-e066ef62811a" elementFormDefault="qualified">
    <xsd:import namespace="http://schemas.microsoft.com/office/2006/documentManagement/types"/>
    <xsd:import namespace="http://schemas.microsoft.com/office/infopath/2007/PartnerControls"/>
    <xsd:element name="TaxCatchAll" ma:index="16" nillable="true" ma:displayName="Taxonomy Catch All Column" ma:hidden="true" ma:list="{58a2059b-615d-4c07-8103-a3d79800abb3}" ma:internalName="TaxCatchAll" ma:showField="CatchAllData" ma:web="906ce781-ddc8-40d1-b448-e066ef62811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06ce781-ddc8-40d1-b448-e066ef62811a" xsi:nil="true"/>
    <lcf76f155ced4ddcb4097134ff3c332f xmlns="51f0943d-53db-4283-83e7-6015cb1eab34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E94B363-D6EC-4608-BE9C-0E7A355C6CA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1f0943d-53db-4283-83e7-6015cb1eab34"/>
    <ds:schemaRef ds:uri="906ce781-ddc8-40d1-b448-e066ef6281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5FAA1CE-0FC3-47D6-A58B-E848A8E7776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30158B8-7106-4A68-B5A4-FBA071D8BE29}">
  <ds:schemaRefs>
    <ds:schemaRef ds:uri="http://schemas.microsoft.com/office/2006/metadata/properties"/>
    <ds:schemaRef ds:uri="http://schemas.microsoft.com/office/infopath/2007/PartnerControls"/>
    <ds:schemaRef ds:uri="906ce781-ddc8-40d1-b448-e066ef62811a"/>
    <ds:schemaRef ds:uri="51f0943d-53db-4283-83e7-6015cb1eab34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7368</TotalTime>
  <Words>144</Words>
  <Application>Microsoft Office PowerPoint</Application>
  <PresentationFormat>Papel A4 (210 x 297 mm)</PresentationFormat>
  <Paragraphs>38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Contrato</dc:title>
  <dc:creator>John Oliveira</dc:creator>
  <cp:lastModifiedBy>periodicos_tres</cp:lastModifiedBy>
  <cp:revision>2915</cp:revision>
  <dcterms:created xsi:type="dcterms:W3CDTF">2021-07-08T14:09:10Z</dcterms:created>
  <dcterms:modified xsi:type="dcterms:W3CDTF">2024-09-26T13:45:31Z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0x010100DDB28A20767D4E418DEE9F59DA10F9B6</vt:lpwstr>
  </property>
  <property fmtid="{D5CDD505-2E9C-101B-9397-08002B2CF9AE}" pid="3" name="MediaServiceImageTags">
    <vt:lpwstr/>
  </property>
</Properties>
</file>